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39" r:id="rId3"/>
    <p:sldId id="340" r:id="rId4"/>
    <p:sldId id="341" r:id="rId5"/>
    <p:sldId id="342" r:id="rId6"/>
    <p:sldId id="343" r:id="rId7"/>
    <p:sldId id="344" r:id="rId8"/>
    <p:sldId id="345" r:id="rId9"/>
    <p:sldId id="346" r:id="rId10"/>
    <p:sldId id="347" r:id="rId11"/>
    <p:sldId id="25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zirbik Miklos" initials="SM" lastIdx="1" clrIdx="0">
    <p:extLst>
      <p:ext uri="{19B8F6BF-5375-455C-9EA6-DF929625EA0E}">
        <p15:presenceInfo xmlns:p15="http://schemas.microsoft.com/office/powerpoint/2012/main" userId="Szirbik Miklo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1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3/27/2020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DF9CBC-A80C-4146-BAA7-E2EEC5D4928E}"/>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769A1-21B1-4C70-8C99-D206078875C6}"/>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08C56E-E146-4B56-9BBB-D543B01C00C6}"/>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733D6-CCB5-4BFA-BFA3-CE8CA3B023EA}"/>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5FEDC0-51AA-46E7-9AF7-419B2223CE25}"/>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3C83CE-44DD-4FE6-A6C3-B040822FE429}"/>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DF8810-DC9B-4DC7-AB52-0544D1F851D0}"/>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8" name="Footer Placeholder 7">
            <a:extLst>
              <a:ext uri="{FF2B5EF4-FFF2-40B4-BE49-F238E27FC236}">
                <a16:creationId xmlns:a16="http://schemas.microsoft.com/office/drawing/2014/main"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8C27F0-FCDB-48EC-97E4-9871F59B3DF1}"/>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4" name="Footer Placeholder 3">
            <a:extLst>
              <a:ext uri="{FF2B5EF4-FFF2-40B4-BE49-F238E27FC236}">
                <a16:creationId xmlns:a16="http://schemas.microsoft.com/office/drawing/2014/main"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4D1C2-817D-45A5-95C8-680BBB6838C4}"/>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3" name="Footer Placeholder 2">
            <a:extLst>
              <a:ext uri="{FF2B5EF4-FFF2-40B4-BE49-F238E27FC236}">
                <a16:creationId xmlns:a16="http://schemas.microsoft.com/office/drawing/2014/main"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96ECF-A042-4725-AC50-A90C48637C54}"/>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421583-4CEE-4631-AE35-20D7E9B77DB9}"/>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just"/>
            <a:endParaRPr lang="en-US" sz="3200" b="1"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437736" y="2710643"/>
            <a:ext cx="9144000" cy="3552134"/>
          </a:xfrm>
        </p:spPr>
        <p:txBody>
          <a:bodyPr>
            <a:normAutofit fontScale="92500" lnSpcReduction="20000"/>
          </a:bodyPr>
          <a:lstStyle/>
          <a:p>
            <a:endParaRPr lang="en-US" b="1" i="1" u="sng" dirty="0">
              <a:solidFill>
                <a:schemeClr val="accent4">
                  <a:lumMod val="75000"/>
                </a:schemeClr>
              </a:solidFill>
            </a:endParaRPr>
          </a:p>
          <a:p>
            <a:r>
              <a:rPr lang="en-US" b="1" i="1" u="sng" dirty="0">
                <a:solidFill>
                  <a:schemeClr val="accent4">
                    <a:lumMod val="75000"/>
                  </a:schemeClr>
                </a:solidFill>
              </a:rPr>
              <a:t>TOPICS: </a:t>
            </a:r>
          </a:p>
          <a:p>
            <a:r>
              <a:rPr lang="en-US" b="1" dirty="0">
                <a:solidFill>
                  <a:schemeClr val="accent4">
                    <a:lumMod val="75000"/>
                  </a:schemeClr>
                </a:solidFill>
              </a:rPr>
              <a:t>Nature of EU Law and Relation between EU Law and National Law:</a:t>
            </a:r>
          </a:p>
          <a:p>
            <a:r>
              <a:rPr lang="en-US" b="1" i="1" u="sng" dirty="0">
                <a:solidFill>
                  <a:srgbClr val="FF0000"/>
                </a:solidFill>
              </a:rPr>
              <a:t>Two main principles of EU Law: </a:t>
            </a:r>
          </a:p>
          <a:p>
            <a:r>
              <a:rPr lang="en-US" b="1" i="1" u="sng" dirty="0">
                <a:solidFill>
                  <a:schemeClr val="accent4">
                    <a:lumMod val="75000"/>
                  </a:schemeClr>
                </a:solidFill>
              </a:rPr>
              <a:t>The direct applicability and the primacy of Union law in relation to national law</a:t>
            </a:r>
          </a:p>
          <a:p>
            <a:endParaRPr lang="en-US" b="1" i="1" u="sng" dirty="0">
              <a:solidFill>
                <a:schemeClr val="accent4">
                  <a:lumMod val="75000"/>
                </a:schemeClr>
              </a:solidFill>
            </a:endParaRPr>
          </a:p>
          <a:p>
            <a:endParaRPr lang="en-US" b="1" i="1" u="sng" dirty="0">
              <a:solidFill>
                <a:schemeClr val="accent4">
                  <a:lumMod val="75000"/>
                </a:schemeClr>
              </a:solidFill>
            </a:endParaRPr>
          </a:p>
          <a:p>
            <a:r>
              <a:rPr lang="en-US" b="1" i="1" u="sng" dirty="0" err="1">
                <a:solidFill>
                  <a:schemeClr val="accent4">
                    <a:lumMod val="75000"/>
                  </a:schemeClr>
                </a:solidFill>
              </a:rPr>
              <a:t>Miklós</a:t>
            </a:r>
            <a:r>
              <a:rPr lang="en-US" b="1" i="1" u="sng" dirty="0">
                <a:solidFill>
                  <a:schemeClr val="accent4">
                    <a:lumMod val="75000"/>
                  </a:schemeClr>
                </a:solidFill>
              </a:rPr>
              <a:t> Szirbik </a:t>
            </a:r>
          </a:p>
          <a:p>
            <a:r>
              <a:rPr lang="en-US" b="1" i="1" u="sng" dirty="0" err="1">
                <a:solidFill>
                  <a:schemeClr val="accent4">
                    <a:lumMod val="75000"/>
                  </a:schemeClr>
                </a:solidFill>
              </a:rPr>
              <a:t>INITE243</a:t>
            </a:r>
            <a:endParaRPr lang="en-US" b="1" i="1" u="sng" dirty="0">
              <a:solidFill>
                <a:schemeClr val="accent4">
                  <a:lumMod val="75000"/>
                </a:schemeClr>
              </a:solidFill>
            </a:endParaRPr>
          </a:p>
          <a:p>
            <a:endParaRPr lang="en-US" b="1" i="1" u="sng" dirty="0">
              <a:solidFill>
                <a:schemeClr val="accent4">
                  <a:lumMod val="75000"/>
                </a:schemeClr>
              </a:solidFill>
            </a:endParaRP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4801314"/>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r>
              <a:rPr lang="en-US" b="1" dirty="0"/>
              <a:t>Results of the judgements “Van </a:t>
            </a:r>
            <a:r>
              <a:rPr lang="en-US" b="1" dirty="0" err="1"/>
              <a:t>Gend</a:t>
            </a:r>
            <a:r>
              <a:rPr lang="en-US" b="1" dirty="0"/>
              <a:t> &amp; Loos” and Flaminio Costa v </a:t>
            </a:r>
            <a:r>
              <a:rPr lang="en-US" b="1" dirty="0" err="1"/>
              <a:t>E.N.E.L</a:t>
            </a:r>
            <a:r>
              <a:rPr lang="en-US" b="1" dirty="0"/>
              <a:t>. </a:t>
            </a:r>
          </a:p>
          <a:p>
            <a:endParaRPr lang="en-US" b="1" dirty="0"/>
          </a:p>
          <a:p>
            <a:r>
              <a:rPr lang="en-US" b="1" dirty="0"/>
              <a:t>In the light of these judgments, the elements which together typically </a:t>
            </a:r>
            <a:r>
              <a:rPr lang="en-US" b="1" dirty="0" err="1"/>
              <a:t>characterise</a:t>
            </a:r>
            <a:r>
              <a:rPr lang="en-US" b="1" dirty="0"/>
              <a:t> the special legal nature of the EU are:</a:t>
            </a:r>
          </a:p>
          <a:p>
            <a:endParaRPr lang="en-US" b="1" dirty="0"/>
          </a:p>
          <a:p>
            <a:r>
              <a:rPr lang="en-US" b="1" dirty="0"/>
              <a:t> ■ </a:t>
            </a:r>
            <a:r>
              <a:rPr lang="en-US" b="1" u="sng" dirty="0"/>
              <a:t>the direct applicability </a:t>
            </a:r>
            <a:r>
              <a:rPr lang="en-US" b="1" dirty="0"/>
              <a:t>of Union law, which makes provisions of Union law fully and uniformly applicable in all Member States, and bestows rights and imposes obligations on both the Member States and their citizens; </a:t>
            </a:r>
          </a:p>
          <a:p>
            <a:r>
              <a:rPr lang="en-US" b="1" dirty="0"/>
              <a:t>■ </a:t>
            </a:r>
            <a:r>
              <a:rPr lang="en-US" b="1" u="sng" dirty="0"/>
              <a:t>the primacy of Union law</a:t>
            </a:r>
            <a:r>
              <a:rPr lang="en-US" b="1" dirty="0"/>
              <a:t>, which ensures that Union law may not be revoked or amended by national law and that it takes precedence over national law if the two conflict.</a:t>
            </a:r>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334145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p:txBody>
          <a:bodyPr/>
          <a:lstStyle/>
          <a:p>
            <a:r>
              <a:rPr lang="en-US" b="1" i="1" dirty="0">
                <a:solidFill>
                  <a:schemeClr val="accent4">
                    <a:lumMod val="75000"/>
                  </a:schemeClr>
                </a:solidFill>
              </a:rPr>
              <a:t>Thank you for your attention!</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2308324"/>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pPr algn="ctr"/>
            <a:endParaRPr lang="en-US" b="1" u="sng" dirty="0"/>
          </a:p>
          <a:p>
            <a:r>
              <a:rPr lang="en-US" dirty="0"/>
              <a:t>Any consideration of the legal nature of the EU must start by looking at its characteristic features. Although the EU’s legal nature was set out in two precedent-setting judgments of the </a:t>
            </a:r>
            <a:r>
              <a:rPr lang="en-US" dirty="0" err="1"/>
              <a:t>CJEU</a:t>
            </a:r>
            <a:r>
              <a:rPr lang="en-US" dirty="0"/>
              <a:t> in 1963 and 1964 relating to the then EEC, the judgments are still valid for the EU in its current form.</a:t>
            </a:r>
          </a:p>
        </p:txBody>
      </p:sp>
    </p:spTree>
    <p:extLst>
      <p:ext uri="{BB962C8B-B14F-4D97-AF65-F5344CB8AC3E}">
        <p14:creationId xmlns:p14="http://schemas.microsoft.com/office/powerpoint/2010/main" val="1600105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806570" y="506159"/>
            <a:ext cx="8108830" cy="4524315"/>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r>
              <a:rPr lang="en-US" b="1" dirty="0"/>
              <a:t>Van </a:t>
            </a:r>
            <a:r>
              <a:rPr lang="en-US" b="1" dirty="0" err="1"/>
              <a:t>Gend</a:t>
            </a:r>
            <a:r>
              <a:rPr lang="en-US" b="1" dirty="0"/>
              <a:t> &amp; Loos </a:t>
            </a:r>
            <a:r>
              <a:rPr lang="en-US" b="1" dirty="0" err="1"/>
              <a:t>Cace</a:t>
            </a:r>
            <a:r>
              <a:rPr lang="en-US" b="1" dirty="0"/>
              <a:t> : Judgment of the Court of Justice (</a:t>
            </a:r>
            <a:r>
              <a:rPr lang="en-US" b="1" dirty="0" err="1"/>
              <a:t>ECJ</a:t>
            </a:r>
            <a:r>
              <a:rPr lang="en-US" b="1" dirty="0"/>
              <a:t>) of 5 February 1963.</a:t>
            </a:r>
            <a:r>
              <a:rPr lang="en-US" dirty="0"/>
              <a:t> </a:t>
            </a:r>
          </a:p>
          <a:p>
            <a:endParaRPr lang="en-US" dirty="0"/>
          </a:p>
          <a:p>
            <a:endParaRPr lang="en-US" dirty="0"/>
          </a:p>
          <a:p>
            <a:r>
              <a:rPr lang="en-US" dirty="0"/>
              <a:t>In this legal dispute, the Dutch transport company Van </a:t>
            </a:r>
            <a:r>
              <a:rPr lang="en-US" dirty="0" err="1"/>
              <a:t>Gend</a:t>
            </a:r>
            <a:r>
              <a:rPr lang="en-US" dirty="0"/>
              <a:t> &amp; Loos filed an action against the Netherlands customs authorities for imposing an import duty on a chemical product from Germany which was higher than duties on earlier imports. The company considered this an infringement of Article 12 of the EEC Treaty, which prohibits the introduction of new import duties or any increase in existing customs duties between the Member States. The court in the Netherlands then suspended the proceedings and referred the matter to the </a:t>
            </a:r>
            <a:r>
              <a:rPr lang="en-US" dirty="0" err="1"/>
              <a:t>CJEU</a:t>
            </a:r>
            <a:r>
              <a:rPr lang="en-US" dirty="0"/>
              <a:t> for clarification as regards the scope and legal implications of the abovementioned article of the Treaty establishing the EC.</a:t>
            </a:r>
          </a:p>
          <a:p>
            <a:pPr algn="ctr"/>
            <a:endParaRPr lang="en-US" b="1" u="sng" dirty="0"/>
          </a:p>
        </p:txBody>
      </p:sp>
    </p:spTree>
    <p:extLst>
      <p:ext uri="{BB962C8B-B14F-4D97-AF65-F5344CB8AC3E}">
        <p14:creationId xmlns:p14="http://schemas.microsoft.com/office/powerpoint/2010/main" val="3396054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5632311"/>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r>
              <a:rPr lang="en-US" b="1" dirty="0"/>
              <a:t>Van </a:t>
            </a:r>
            <a:r>
              <a:rPr lang="en-US" b="1" dirty="0" err="1"/>
              <a:t>Gend</a:t>
            </a:r>
            <a:r>
              <a:rPr lang="en-US" b="1" dirty="0"/>
              <a:t> &amp; Loos </a:t>
            </a:r>
            <a:r>
              <a:rPr lang="en-US" b="1" dirty="0" err="1"/>
              <a:t>Cace</a:t>
            </a:r>
            <a:r>
              <a:rPr lang="en-US" b="1" dirty="0"/>
              <a:t> : Judgment of the Court of Justice (</a:t>
            </a:r>
            <a:r>
              <a:rPr lang="en-US" b="1" dirty="0" err="1"/>
              <a:t>ECJ</a:t>
            </a:r>
            <a:r>
              <a:rPr lang="en-US" b="1" dirty="0"/>
              <a:t>) of 5 February 1963.</a:t>
            </a:r>
            <a:r>
              <a:rPr lang="en-US" dirty="0"/>
              <a:t> </a:t>
            </a:r>
          </a:p>
          <a:p>
            <a:endParaRPr lang="en-US" dirty="0"/>
          </a:p>
          <a:p>
            <a:pPr algn="just"/>
            <a:r>
              <a:rPr lang="en-US" dirty="0"/>
              <a:t>The Court of Justice used this case as an opportunity to set out a number of observations of a fundamental nature concerning the legal nature of the EEC. In its judgment, the Court stated that: </a:t>
            </a:r>
          </a:p>
          <a:p>
            <a:pPr algn="just"/>
            <a:r>
              <a:rPr lang="en-US" dirty="0"/>
              <a:t>“The objective of the EEC Treaty, which is to establish a Common Market, the functioning of which is of direct concern to interested parties in the Community, implies that this Treaty is more than an agreement which merely creates mutual obligations between the contracting States. This view is confirmed by the preamble to the Treaty which refers not only to governments but to peoples. It is also confirmed more specifically by the establishment of institutions endowed with sovereign rights, the exercise of which affects Member States and also their citizens … The conclusion to be drawn from this is that the Community constitutes a new legal order of international law for the benefit of which the states have limited their sovereign rights, albeit within limited fields, and the subjects of which comprise not only Member States but also their nationals.”</a:t>
            </a:r>
          </a:p>
          <a:p>
            <a:pPr algn="just"/>
            <a:endParaRPr lang="en-US" dirty="0"/>
          </a:p>
        </p:txBody>
      </p:sp>
    </p:spTree>
    <p:extLst>
      <p:ext uri="{BB962C8B-B14F-4D97-AF65-F5344CB8AC3E}">
        <p14:creationId xmlns:p14="http://schemas.microsoft.com/office/powerpoint/2010/main" val="1232287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3970318"/>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r>
              <a:rPr lang="en-US" b="1" dirty="0"/>
              <a:t>Flaminio Costa v </a:t>
            </a:r>
            <a:r>
              <a:rPr lang="en-US" b="1" dirty="0" err="1"/>
              <a:t>E.N.E.L</a:t>
            </a:r>
            <a:r>
              <a:rPr lang="en-US" b="1" dirty="0"/>
              <a:t>. - Judgment of the Court of Justice of 15 July 1964.</a:t>
            </a:r>
          </a:p>
          <a:p>
            <a:pPr algn="just"/>
            <a:endParaRPr lang="en-US" b="1" dirty="0"/>
          </a:p>
          <a:p>
            <a:pPr algn="just"/>
            <a:r>
              <a:rPr lang="en-US" dirty="0"/>
              <a:t> The Costa v ENEL case gave the Court of Justice an opportunity to set out its position in more detail. The facts of this case were as follows. In 1962, Italy </a:t>
            </a:r>
            <a:r>
              <a:rPr lang="en-US" dirty="0" err="1"/>
              <a:t>nationalised</a:t>
            </a:r>
            <a:r>
              <a:rPr lang="en-US" dirty="0"/>
              <a:t> the production and distribution of electricity and transferred the assets of the electricity undertakings to the national electricity board, ENEL. As a shareholder of Edison Volta, one of the companies that was </a:t>
            </a:r>
            <a:r>
              <a:rPr lang="en-US" dirty="0" err="1"/>
              <a:t>nationalised</a:t>
            </a:r>
            <a:r>
              <a:rPr lang="en-US" dirty="0"/>
              <a:t>, </a:t>
            </a:r>
            <a:r>
              <a:rPr lang="en-US" dirty="0" err="1"/>
              <a:t>Mr</a:t>
            </a:r>
            <a:r>
              <a:rPr lang="en-US" dirty="0"/>
              <a:t> Costa considered that he had been deprived of his dividend and consequently refused to pay an electricity bill for the amount of </a:t>
            </a:r>
            <a:r>
              <a:rPr lang="en-US" dirty="0" err="1"/>
              <a:t>ITL</a:t>
            </a:r>
            <a:r>
              <a:rPr lang="en-US" dirty="0"/>
              <a:t> 1 926.</a:t>
            </a:r>
          </a:p>
          <a:p>
            <a:endParaRPr lang="en-US" dirty="0"/>
          </a:p>
          <a:p>
            <a:pPr algn="just"/>
            <a:endParaRPr lang="en-US" dirty="0"/>
          </a:p>
        </p:txBody>
      </p:sp>
    </p:spTree>
    <p:extLst>
      <p:ext uri="{BB962C8B-B14F-4D97-AF65-F5344CB8AC3E}">
        <p14:creationId xmlns:p14="http://schemas.microsoft.com/office/powerpoint/2010/main" val="928130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3970318"/>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r>
              <a:rPr lang="en-US" b="1" dirty="0"/>
              <a:t>Flaminio Costa v </a:t>
            </a:r>
            <a:r>
              <a:rPr lang="en-US" b="1" dirty="0" err="1"/>
              <a:t>E.N.E.L</a:t>
            </a:r>
            <a:r>
              <a:rPr lang="en-US" b="1" dirty="0"/>
              <a:t>. - Judgment of the Court of Justice of 15 July 1964.</a:t>
            </a:r>
          </a:p>
          <a:p>
            <a:pPr algn="just"/>
            <a:endParaRPr lang="en-US" b="1" dirty="0"/>
          </a:p>
          <a:p>
            <a:pPr algn="just"/>
            <a:r>
              <a:rPr lang="en-US" dirty="0"/>
              <a:t> In proceedings before the arbitration court in Milan, one of the arguments put forward by </a:t>
            </a:r>
            <a:r>
              <a:rPr lang="en-US" dirty="0" err="1"/>
              <a:t>Mr</a:t>
            </a:r>
            <a:r>
              <a:rPr lang="en-US" dirty="0"/>
              <a:t> Costa to justify his conduct was that the </a:t>
            </a:r>
            <a:r>
              <a:rPr lang="en-US" dirty="0" err="1"/>
              <a:t>nationalising</a:t>
            </a:r>
            <a:r>
              <a:rPr lang="en-US" dirty="0"/>
              <a:t> act infringed a number of provisions of the EEC Treaty. </a:t>
            </a:r>
          </a:p>
          <a:p>
            <a:pPr algn="just"/>
            <a:endParaRPr lang="en-US" dirty="0"/>
          </a:p>
          <a:p>
            <a:pPr algn="just"/>
            <a:r>
              <a:rPr lang="en-US" dirty="0"/>
              <a:t>In order to be able to assess Mr. Costa’s submissions in his </a:t>
            </a:r>
            <a:r>
              <a:rPr lang="en-US" dirty="0" err="1"/>
              <a:t>defence</a:t>
            </a:r>
            <a:r>
              <a:rPr lang="en-US" dirty="0"/>
              <a:t>, the court requested that the </a:t>
            </a:r>
            <a:r>
              <a:rPr lang="en-US" dirty="0" err="1"/>
              <a:t>CJEU</a:t>
            </a:r>
            <a:r>
              <a:rPr lang="en-US" dirty="0"/>
              <a:t> interpret various aspects of the EEC Treaty. In its judgment, the </a:t>
            </a:r>
            <a:r>
              <a:rPr lang="en-US" dirty="0" err="1"/>
              <a:t>CJEU</a:t>
            </a:r>
            <a:r>
              <a:rPr lang="en-US" dirty="0"/>
              <a:t> stated the following in relation to the legal nature of the EEC (see next slide).</a:t>
            </a:r>
          </a:p>
          <a:p>
            <a:pPr algn="just"/>
            <a:endParaRPr lang="en-US" dirty="0"/>
          </a:p>
        </p:txBody>
      </p:sp>
    </p:spTree>
    <p:extLst>
      <p:ext uri="{BB962C8B-B14F-4D97-AF65-F5344CB8AC3E}">
        <p14:creationId xmlns:p14="http://schemas.microsoft.com/office/powerpoint/2010/main" val="69783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4801314"/>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r>
              <a:rPr lang="en-US" b="1" dirty="0"/>
              <a:t>Flaminio Costa v </a:t>
            </a:r>
            <a:r>
              <a:rPr lang="en-US" b="1" dirty="0" err="1"/>
              <a:t>E.N.E.L</a:t>
            </a:r>
            <a:r>
              <a:rPr lang="en-US" b="1" dirty="0"/>
              <a:t>. - Judgment of the Court of Justice of 15 July 1964.</a:t>
            </a:r>
          </a:p>
          <a:p>
            <a:pPr algn="just"/>
            <a:endParaRPr lang="en-US" b="1" dirty="0"/>
          </a:p>
          <a:p>
            <a:pPr algn="just"/>
            <a:r>
              <a:rPr lang="en-US" dirty="0" err="1"/>
              <a:t>ECJ</a:t>
            </a:r>
            <a:r>
              <a:rPr lang="en-US" dirty="0"/>
              <a:t> findings in the Case:  </a:t>
            </a:r>
          </a:p>
          <a:p>
            <a:pPr algn="just"/>
            <a:endParaRPr lang="en-US" dirty="0"/>
          </a:p>
          <a:p>
            <a:pPr algn="just"/>
            <a:r>
              <a:rPr lang="en-US" dirty="0"/>
              <a:t>1. “By contrast with ordinary international treaties, the EEC Treaty has created its own legal system which … became an integral part of the legal systems of the Member States and which their courts are bound to apply. By creating a Community of unlimited duration, having its own institutions, its own personality, its own legal capacity and capacity of representation on the international plane and, more particularly, real powers stemming from a limitation of sovereignty or a transfer of powers from the States to the Community, the Member States have limited their sovereign rights … and have thus created a body of law which binds both their nationals and themselves.”</a:t>
            </a:r>
          </a:p>
          <a:p>
            <a:pPr algn="just"/>
            <a:endParaRPr lang="en-US" dirty="0"/>
          </a:p>
        </p:txBody>
      </p:sp>
    </p:spTree>
    <p:extLst>
      <p:ext uri="{BB962C8B-B14F-4D97-AF65-F5344CB8AC3E}">
        <p14:creationId xmlns:p14="http://schemas.microsoft.com/office/powerpoint/2010/main" val="2251346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5078313"/>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r>
              <a:rPr lang="en-US" b="1" dirty="0"/>
              <a:t>Flaminio Costa v </a:t>
            </a:r>
            <a:r>
              <a:rPr lang="en-US" b="1" dirty="0" err="1"/>
              <a:t>E.N.E.L</a:t>
            </a:r>
            <a:r>
              <a:rPr lang="en-US" b="1" dirty="0"/>
              <a:t>. - Judgment of the Court of Justice of 15 July 1964.</a:t>
            </a:r>
          </a:p>
          <a:p>
            <a:pPr algn="just"/>
            <a:endParaRPr lang="en-US" b="1" dirty="0"/>
          </a:p>
          <a:p>
            <a:pPr algn="just"/>
            <a:r>
              <a:rPr lang="en-US" dirty="0" err="1"/>
              <a:t>ECJ</a:t>
            </a:r>
            <a:r>
              <a:rPr lang="en-US" dirty="0"/>
              <a:t> findings in the Case:  </a:t>
            </a:r>
          </a:p>
          <a:p>
            <a:pPr algn="just"/>
            <a:endParaRPr lang="en-US" dirty="0"/>
          </a:p>
          <a:p>
            <a:pPr algn="just"/>
            <a:r>
              <a:rPr lang="en-US" dirty="0"/>
              <a:t>2. “It follows from all these observations that the law stemming from the Treaty, an independent source of law, could not, because of its special and original nature, be overridden by domestic legal provisions, however framed, without being deprived of its character as Community law and without the legal basis of the Community itself being called into question. The transfer by the States from their domestic legal system to the Community legal system of the rights and obligations arising under the Treaty carries with it a permanent limitation of their sovereign rights, against which a subsequent unilateral act incompatible with the concept of the Community cannot prevail.”</a:t>
            </a:r>
          </a:p>
          <a:p>
            <a:pPr algn="just"/>
            <a:endParaRPr lang="en-US" dirty="0"/>
          </a:p>
          <a:p>
            <a:pPr algn="just"/>
            <a:endParaRPr lang="en-US" dirty="0"/>
          </a:p>
        </p:txBody>
      </p:sp>
    </p:spTree>
    <p:extLst>
      <p:ext uri="{BB962C8B-B14F-4D97-AF65-F5344CB8AC3E}">
        <p14:creationId xmlns:p14="http://schemas.microsoft.com/office/powerpoint/2010/main" val="2294619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136428" y="627564"/>
            <a:ext cx="7474172" cy="1325563"/>
          </a:xfrm>
        </p:spPr>
        <p:txBody>
          <a:bodyPr vert="horz" lIns="91440" tIns="45720" rIns="91440" bIns="45720" rtlCol="0" anchor="ctr">
            <a:normAutofit/>
          </a:bodyPr>
          <a:lstStyle/>
          <a:p>
            <a:pPr algn="l"/>
            <a:br>
              <a:rPr lang="en-US" sz="4400" b="1" u="sng" kern="1200" dirty="0">
                <a:solidFill>
                  <a:schemeClr val="tx1"/>
                </a:solidFill>
                <a:latin typeface="+mj-lt"/>
                <a:ea typeface="+mj-ea"/>
                <a:cs typeface="+mj-cs"/>
              </a:rPr>
            </a:br>
            <a:endParaRPr lang="en-US" sz="4400" b="1" u="sng" kern="1200" dirty="0">
              <a:solidFill>
                <a:schemeClr val="tx1"/>
              </a:solidFill>
              <a:latin typeface="+mj-lt"/>
              <a:ea typeface="+mj-ea"/>
              <a:cs typeface="+mj-cs"/>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66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D3DB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254442" y="3071601"/>
            <a:ext cx="1462088" cy="714798"/>
          </a:xfrm>
          <a:prstGeom prst="rect">
            <a:avLst/>
          </a:prstGeom>
        </p:spPr>
      </p:pic>
      <p:sp>
        <p:nvSpPr>
          <p:cNvPr id="4" name="TextBox 3">
            <a:extLst>
              <a:ext uri="{FF2B5EF4-FFF2-40B4-BE49-F238E27FC236}">
                <a16:creationId xmlns:a16="http://schemas.microsoft.com/office/drawing/2014/main" id="{87380E8A-6777-4940-96B0-276207FAEE72}"/>
              </a:ext>
            </a:extLst>
          </p:cNvPr>
          <p:cNvSpPr txBox="1"/>
          <p:nvPr/>
        </p:nvSpPr>
        <p:spPr>
          <a:xfrm>
            <a:off x="644106" y="442898"/>
            <a:ext cx="8108830" cy="5909310"/>
          </a:xfrm>
          <a:prstGeom prst="rect">
            <a:avLst/>
          </a:prstGeom>
          <a:noFill/>
        </p:spPr>
        <p:txBody>
          <a:bodyPr wrap="square" rtlCol="0">
            <a:spAutoFit/>
          </a:bodyPr>
          <a:lstStyle/>
          <a:p>
            <a:pPr algn="ctr"/>
            <a:r>
              <a:rPr lang="en-US" b="1" u="sng" dirty="0"/>
              <a:t>NATURE OF EU LAW</a:t>
            </a:r>
          </a:p>
          <a:p>
            <a:pPr algn="ctr"/>
            <a:endParaRPr lang="en-US" b="1" u="sng" dirty="0"/>
          </a:p>
          <a:p>
            <a:pPr algn="ctr"/>
            <a:endParaRPr lang="en-US" b="1" u="sng" dirty="0"/>
          </a:p>
          <a:p>
            <a:pPr algn="ctr"/>
            <a:r>
              <a:rPr lang="en-US" b="1" dirty="0"/>
              <a:t>Results of the judgements </a:t>
            </a:r>
          </a:p>
          <a:p>
            <a:pPr algn="ctr"/>
            <a:r>
              <a:rPr lang="en-US" b="1" dirty="0"/>
              <a:t>“Van </a:t>
            </a:r>
            <a:r>
              <a:rPr lang="en-US" b="1" dirty="0" err="1"/>
              <a:t>Gend</a:t>
            </a:r>
            <a:r>
              <a:rPr lang="en-US" b="1" dirty="0"/>
              <a:t> &amp; Loos” and Flaminio Costa v </a:t>
            </a:r>
            <a:r>
              <a:rPr lang="en-US" b="1" dirty="0" err="1"/>
              <a:t>E.N.E.L</a:t>
            </a:r>
            <a:r>
              <a:rPr lang="en-US" b="1" dirty="0"/>
              <a:t>. </a:t>
            </a:r>
          </a:p>
          <a:p>
            <a:endParaRPr lang="en-US" b="1" dirty="0"/>
          </a:p>
          <a:p>
            <a:r>
              <a:rPr lang="en-US" b="1" dirty="0"/>
              <a:t>In the light of these judgments, the elements which together typically </a:t>
            </a:r>
            <a:r>
              <a:rPr lang="en-US" b="1" dirty="0" err="1"/>
              <a:t>characterise</a:t>
            </a:r>
            <a:r>
              <a:rPr lang="en-US" b="1" dirty="0"/>
              <a:t> the special legal nature of the EU are:</a:t>
            </a:r>
          </a:p>
          <a:p>
            <a:endParaRPr lang="en-US" b="1" dirty="0"/>
          </a:p>
          <a:p>
            <a:r>
              <a:rPr lang="en-US" b="1" dirty="0"/>
              <a:t>■ the institutional set-up, which ensures that action by the EU is also </a:t>
            </a:r>
            <a:r>
              <a:rPr lang="en-US" b="1" dirty="0" err="1"/>
              <a:t>characterised</a:t>
            </a:r>
            <a:r>
              <a:rPr lang="en-US" b="1" dirty="0"/>
              <a:t> by the overall European interest, i.e. is reflected in or influenced by the Union interest as laid down in the objectives; </a:t>
            </a:r>
          </a:p>
          <a:p>
            <a:r>
              <a:rPr lang="en-US" b="1" dirty="0"/>
              <a:t>■ the transfer of powers to the Union institutions to a greater degree than in other international </a:t>
            </a:r>
            <a:r>
              <a:rPr lang="en-US" b="1" dirty="0" err="1"/>
              <a:t>organisations</a:t>
            </a:r>
            <a:r>
              <a:rPr lang="en-US" b="1" dirty="0"/>
              <a:t>, and extending to areas in which states normally retain their sovereign rights; </a:t>
            </a:r>
          </a:p>
          <a:p>
            <a:r>
              <a:rPr lang="en-US" b="1" dirty="0"/>
              <a:t>■ the establishment of its own legal order, which is independent of the Member States’ legal orders;</a:t>
            </a:r>
          </a:p>
          <a:p>
            <a:r>
              <a:rPr lang="en-US" b="1" dirty="0"/>
              <a:t> </a:t>
            </a:r>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3414408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TotalTime>
  <Words>1273</Words>
  <Application>Microsoft Office PowerPoint</Application>
  <PresentationFormat>Widescreen</PresentationFormat>
  <Paragraphs>92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 </vt:lpstr>
      <vt:lpstr> </vt:lpstr>
      <vt:lpstr> </vt:lpstr>
      <vt:lpstr> </vt:lpstr>
      <vt:lpstr> </vt:lpstr>
      <vt:lpstr> </vt:lpstr>
      <vt:lpstr> </vt:lpstr>
      <vt:lpstr> </vt:lpstr>
      <vt:lpstr>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Szirbik Miklos</dc:creator>
  <cp:lastModifiedBy>Szirbik Miklos</cp:lastModifiedBy>
  <cp:revision>42</cp:revision>
  <dcterms:created xsi:type="dcterms:W3CDTF">2019-10-21T06:14:10Z</dcterms:created>
  <dcterms:modified xsi:type="dcterms:W3CDTF">2020-03-27T11:40:05Z</dcterms:modified>
</cp:coreProperties>
</file>